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312" r:id="rId3"/>
    <p:sldId id="308" r:id="rId4"/>
    <p:sldId id="309" r:id="rId5"/>
    <p:sldId id="317" r:id="rId6"/>
    <p:sldId id="288" r:id="rId7"/>
    <p:sldId id="293" r:id="rId8"/>
    <p:sldId id="301" r:id="rId9"/>
    <p:sldId id="306" r:id="rId10"/>
    <p:sldId id="310" r:id="rId11"/>
    <p:sldId id="313" r:id="rId12"/>
    <p:sldId id="315" r:id="rId13"/>
    <p:sldId id="31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2100" y="-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68FE56-8E2E-406C-9678-4E1424471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900" y="1523999"/>
            <a:ext cx="75819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5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6FCE0532-CCCA-492E-AE32-6C27CF95A17D}"/>
              </a:ext>
            </a:extLst>
          </p:cNvPr>
          <p:cNvSpPr/>
          <p:nvPr userDrawn="1"/>
        </p:nvSpPr>
        <p:spPr>
          <a:xfrm>
            <a:off x="7988530" y="2717799"/>
            <a:ext cx="4862946" cy="1422402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02D1B33B-3A87-48DC-A925-B086711DBCB3}"/>
              </a:ext>
            </a:extLst>
          </p:cNvPr>
          <p:cNvSpPr/>
          <p:nvPr userDrawn="1"/>
        </p:nvSpPr>
        <p:spPr>
          <a:xfrm>
            <a:off x="-457200" y="-660400"/>
            <a:ext cx="2921000" cy="2921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BB3C4884-FCEA-4753-9A39-DCF5062E0A38}"/>
              </a:ext>
            </a:extLst>
          </p:cNvPr>
          <p:cNvSpPr/>
          <p:nvPr userDrawn="1"/>
        </p:nvSpPr>
        <p:spPr>
          <a:xfrm>
            <a:off x="5511800" y="5651498"/>
            <a:ext cx="1155700" cy="11933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EB0C781D-92E3-44A1-8C0B-7CEAD4B9BE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68953" y="3136900"/>
            <a:ext cx="4102100" cy="5842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3600">
                <a:solidFill>
                  <a:schemeClr val="bg1"/>
                </a:solidFill>
              </a:defRPr>
            </a:lvl2pPr>
            <a:lvl3pPr marL="914400" indent="0"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56A423F8-6447-4B06-96DF-FC08F61D3148}"/>
              </a:ext>
            </a:extLst>
          </p:cNvPr>
          <p:cNvSpPr/>
          <p:nvPr userDrawn="1"/>
        </p:nvSpPr>
        <p:spPr>
          <a:xfrm>
            <a:off x="6832830" y="5651498"/>
            <a:ext cx="1155700" cy="119338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73B50895-34CB-4779-921F-2EDDCC4F1071}"/>
              </a:ext>
            </a:extLst>
          </p:cNvPr>
          <p:cNvSpPr/>
          <p:nvPr userDrawn="1"/>
        </p:nvSpPr>
        <p:spPr>
          <a:xfrm>
            <a:off x="8153860" y="5651498"/>
            <a:ext cx="1155700" cy="119338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725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8C517-2F48-47FD-BE74-69102A087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946774-A30D-4EEA-B0C9-70292A7FB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E2EC7B8-7360-4AEF-AAED-C1B7CBF9C9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ECE7347-BCE6-45A8-9ABD-10DA107A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123C57-BE9D-45C3-B1A6-2873DC4E8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370ECD7-D2E2-4E2D-982D-C36304D75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00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108EE-3C31-42FF-8368-1189C485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DBEAEA1-DA85-4F22-8C93-CD4A30A9B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3F212A7-B218-4D0F-ACB7-3604510657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1D0640E-81FE-49EE-B9C8-E0E6191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769CA6E-2B11-40C5-98D3-E8ED60EEE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A296933-BD32-4D3F-B7FB-AF6D05F11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74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F64028-570E-4984-8E47-7F578476F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894454F-B563-4DEC-AB40-1149873031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5E4DDB-B7AB-40E4-A907-DEC1029A8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4692BC-A5EA-495D-8BD5-6BA19E65B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88DAA3-6A85-4393-B3F1-F6EF58C6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8291653-29A5-49F5-B7D5-56E498741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AEC49E4-888E-4416-8BC3-682B1E458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35FFB5-B861-43DE-9DB6-CF8DAD1C9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A7E1DFE-3198-4878-B18B-543D052B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0FB0B0-E4F0-4373-8108-CD7B30C51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77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D73C3F7-BB3F-41CD-B4B9-70103C3DAE81}"/>
              </a:ext>
            </a:extLst>
          </p:cNvPr>
          <p:cNvSpPr/>
          <p:nvPr userDrawn="1"/>
        </p:nvSpPr>
        <p:spPr>
          <a:xfrm>
            <a:off x="0" y="1"/>
            <a:ext cx="12192000" cy="1646238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FACCCC-8891-4AD2-BFC5-9128BD8B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338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9786EC-7313-4F3A-A2F6-E1AEA39A8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A03776C-B37F-459C-8642-6133EBDEB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3DCF3F-CFAC-4872-B190-2A061C422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C67F94-DD3E-43FD-9A9B-128BAEF22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344D0E96-6656-4CB7-858D-0BE7C3A3C283}"/>
              </a:ext>
            </a:extLst>
          </p:cNvPr>
          <p:cNvSpPr/>
          <p:nvPr userDrawn="1"/>
        </p:nvSpPr>
        <p:spPr>
          <a:xfrm>
            <a:off x="11230200" y="5821475"/>
            <a:ext cx="1800000" cy="180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Круг: прозрачная заливка 6">
            <a:extLst>
              <a:ext uri="{FF2B5EF4-FFF2-40B4-BE49-F238E27FC236}">
                <a16:creationId xmlns:a16="http://schemas.microsoft.com/office/drawing/2014/main" xmlns="" id="{83F3C1EF-9F90-43EE-92E7-008B74F398E1}"/>
              </a:ext>
            </a:extLst>
          </p:cNvPr>
          <p:cNvSpPr/>
          <p:nvPr userDrawn="1"/>
        </p:nvSpPr>
        <p:spPr>
          <a:xfrm>
            <a:off x="11230200" y="-871198"/>
            <a:ext cx="1800000" cy="180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Круг: прозрачная заливка 10">
            <a:extLst>
              <a:ext uri="{FF2B5EF4-FFF2-40B4-BE49-F238E27FC236}">
                <a16:creationId xmlns:a16="http://schemas.microsoft.com/office/drawing/2014/main" xmlns="" id="{C24A8845-D471-4ED7-ADCD-E869D561F185}"/>
              </a:ext>
            </a:extLst>
          </p:cNvPr>
          <p:cNvSpPr/>
          <p:nvPr userDrawn="1"/>
        </p:nvSpPr>
        <p:spPr>
          <a:xfrm>
            <a:off x="11413512" y="-720000"/>
            <a:ext cx="1440000" cy="144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Круг: прозрачная заливка 11">
            <a:extLst>
              <a:ext uri="{FF2B5EF4-FFF2-40B4-BE49-F238E27FC236}">
                <a16:creationId xmlns:a16="http://schemas.microsoft.com/office/drawing/2014/main" xmlns="" id="{3086F889-752C-43F8-AFE5-521150068151}"/>
              </a:ext>
            </a:extLst>
          </p:cNvPr>
          <p:cNvSpPr/>
          <p:nvPr userDrawn="1"/>
        </p:nvSpPr>
        <p:spPr>
          <a:xfrm>
            <a:off x="11593512" y="-540000"/>
            <a:ext cx="1080000" cy="108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Круг: прозрачная заливка 12">
            <a:extLst>
              <a:ext uri="{FF2B5EF4-FFF2-40B4-BE49-F238E27FC236}">
                <a16:creationId xmlns:a16="http://schemas.microsoft.com/office/drawing/2014/main" xmlns="" id="{5E38DCC6-E4B5-4C01-9A35-C23C90A48BCA}"/>
              </a:ext>
            </a:extLst>
          </p:cNvPr>
          <p:cNvSpPr/>
          <p:nvPr userDrawn="1"/>
        </p:nvSpPr>
        <p:spPr>
          <a:xfrm>
            <a:off x="11770200" y="-360000"/>
            <a:ext cx="720000" cy="72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FACCCC-8891-4AD2-BFC5-9128BD8B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100" y="365125"/>
            <a:ext cx="87757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9786EC-7313-4F3A-A2F6-E1AEA39A8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27377"/>
            <a:ext cx="10515600" cy="394958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A03776C-B37F-459C-8642-6133EBDEB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3DCF3F-CFAC-4872-B190-2A061C422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C67F94-DD3E-43FD-9A9B-128BAEF22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74D8CE6A-78FD-4F7A-A178-9D8C0466B546}"/>
              </a:ext>
            </a:extLst>
          </p:cNvPr>
          <p:cNvSpPr/>
          <p:nvPr userDrawn="1"/>
        </p:nvSpPr>
        <p:spPr>
          <a:xfrm>
            <a:off x="-457200" y="-660400"/>
            <a:ext cx="2921000" cy="2921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Круг: прозрачная заливка 8">
            <a:extLst>
              <a:ext uri="{FF2B5EF4-FFF2-40B4-BE49-F238E27FC236}">
                <a16:creationId xmlns:a16="http://schemas.microsoft.com/office/drawing/2014/main" xmlns="" id="{EA995ABB-BBF6-4C56-89BD-F578622649B5}"/>
              </a:ext>
            </a:extLst>
          </p:cNvPr>
          <p:cNvSpPr/>
          <p:nvPr userDrawn="1"/>
        </p:nvSpPr>
        <p:spPr>
          <a:xfrm>
            <a:off x="11230200" y="-871198"/>
            <a:ext cx="1800000" cy="180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Круг: прозрачная заливка 9">
            <a:extLst>
              <a:ext uri="{FF2B5EF4-FFF2-40B4-BE49-F238E27FC236}">
                <a16:creationId xmlns:a16="http://schemas.microsoft.com/office/drawing/2014/main" xmlns="" id="{2CA2A8EE-306C-4602-B5EC-6F5F7130BDAE}"/>
              </a:ext>
            </a:extLst>
          </p:cNvPr>
          <p:cNvSpPr/>
          <p:nvPr userDrawn="1"/>
        </p:nvSpPr>
        <p:spPr>
          <a:xfrm>
            <a:off x="11413512" y="-720000"/>
            <a:ext cx="1440000" cy="144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Круг: прозрачная заливка 10">
            <a:extLst>
              <a:ext uri="{FF2B5EF4-FFF2-40B4-BE49-F238E27FC236}">
                <a16:creationId xmlns:a16="http://schemas.microsoft.com/office/drawing/2014/main" xmlns="" id="{24412614-E7CC-4E45-8EC3-EDBB07A1B5D2}"/>
              </a:ext>
            </a:extLst>
          </p:cNvPr>
          <p:cNvSpPr/>
          <p:nvPr userDrawn="1"/>
        </p:nvSpPr>
        <p:spPr>
          <a:xfrm>
            <a:off x="11593512" y="-540000"/>
            <a:ext cx="1080000" cy="108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Круг: прозрачная заливка 11">
            <a:extLst>
              <a:ext uri="{FF2B5EF4-FFF2-40B4-BE49-F238E27FC236}">
                <a16:creationId xmlns:a16="http://schemas.microsoft.com/office/drawing/2014/main" xmlns="" id="{AE0591C1-6F20-4BE4-85E7-7EE8C6049D40}"/>
              </a:ext>
            </a:extLst>
          </p:cNvPr>
          <p:cNvSpPr/>
          <p:nvPr userDrawn="1"/>
        </p:nvSpPr>
        <p:spPr>
          <a:xfrm>
            <a:off x="11770200" y="-360000"/>
            <a:ext cx="720000" cy="720000"/>
          </a:xfrm>
          <a:prstGeom prst="donut">
            <a:avLst>
              <a:gd name="adj" fmla="val 793"/>
            </a:avLst>
          </a:prstGeom>
          <a:solidFill>
            <a:schemeClr val="accent2"/>
          </a:solidFill>
          <a:ln w="44450">
            <a:solidFill>
              <a:schemeClr val="accent2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15523768-A58A-4E80-A68E-77AAD4C4907B}"/>
              </a:ext>
            </a:extLst>
          </p:cNvPr>
          <p:cNvSpPr/>
          <p:nvPr userDrawn="1"/>
        </p:nvSpPr>
        <p:spPr>
          <a:xfrm>
            <a:off x="11230200" y="5821475"/>
            <a:ext cx="1800000" cy="180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737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1529A156-1A5A-4CD9-934D-3498D5AF37A1}"/>
              </a:ext>
            </a:extLst>
          </p:cNvPr>
          <p:cNvSpPr/>
          <p:nvPr userDrawn="1"/>
        </p:nvSpPr>
        <p:spPr>
          <a:xfrm>
            <a:off x="-762000" y="-914400"/>
            <a:ext cx="2336800" cy="233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19D3CFF-3C59-4B50-AF40-295BB77E2D1D}"/>
              </a:ext>
            </a:extLst>
          </p:cNvPr>
          <p:cNvSpPr/>
          <p:nvPr userDrawn="1"/>
        </p:nvSpPr>
        <p:spPr>
          <a:xfrm>
            <a:off x="11230200" y="5821475"/>
            <a:ext cx="1800000" cy="180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29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AB6A2D-D7C3-492A-9A7C-B9B1F3603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630DCB3-9117-4A82-84CA-FDDD87467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8B6642-8632-46B6-B978-C846D233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017B90-4909-479E-A01C-064329422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069E89-9D58-4C19-9A90-B17748A54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34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E54FAF-702D-460E-9860-75EBB404A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3C35766-5DA3-4CD6-A331-3FFB785879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259266-BF39-4550-8183-2817531FCC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706710-CD15-4B7C-BF0D-7AC77D24B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DC2ADF-D9E6-4878-9614-51A3ABFD2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A51E446-D1BE-494E-A0CC-734682607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2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DC88FB-11F3-449E-B12E-18A806501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1187A53-2A34-433D-98A8-CE3D9A964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AF68F6-E3D4-4116-919E-BC1B51D371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830C087-48C0-4D8C-A047-40BD7E2C61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6F52FE7-0181-471C-A34B-51565E9EA7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736A896-C485-4121-97FE-2FEBBB224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B56E551-42C8-46BD-9EEE-91D21BA3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5D4D9DE-CD9A-44D4-B60D-3C01AB2FB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5FBDC1-19C9-4757-8F70-77C40673E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B980EB1-BA4A-4593-B779-498B65722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F567163-F6E4-470A-A17C-019C87D43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C5EC9C8-63C7-48A4-8603-89DF73D02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02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864AEE3-7435-4244-B5CD-DDB0CD0FE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2183C9-96DE-4686-870A-C80BACA4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BEA4687-D57A-49B5-9514-735CF3B2D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25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D9ED9A-F692-45EB-BF45-87703247B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19F8CB9-7508-42D7-84A6-2382C314D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F06C950-5AD6-4563-866D-6F91B5BE38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C5754-0585-46D0-99CC-16E3F56ED207}" type="datetimeFigureOut">
              <a:rPr lang="ru-RU" smtClean="0"/>
              <a:pPr/>
              <a:t>27.04.2026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6DFB5C-CA9A-4C81-9CB6-F69B29257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6B2C3A4-27A7-4175-B7A3-873DB3E1E9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A1761-61CF-4A76-B060-B8C3138A7F46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hlinkClick r:id="rId15"/>
            <a:extLst>
              <a:ext uri="{FF2B5EF4-FFF2-40B4-BE49-F238E27FC236}">
                <a16:creationId xmlns:a16="http://schemas.microsoft.com/office/drawing/2014/main" xmlns="" id="{A216BDCB-8A58-4A8B-AE1F-C20820F9FD9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87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089900" y="2784712"/>
            <a:ext cx="4711700" cy="842408"/>
          </a:xfrm>
        </p:spPr>
        <p:txBody>
          <a:bodyPr/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Сдающему школьнику, готовящему учителю, проверяющему эксперту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greenagrolab.ru/files/uploads/Triacontano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https://thumbs.dreamstime.com/z/scientist-doing-experiment-science-lab-scientist-doing-experiment-science-lab-illustration-1572334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4"/>
          <a:stretch/>
        </p:blipFill>
        <p:spPr bwMode="auto">
          <a:xfrm>
            <a:off x="9342119" y="4412536"/>
            <a:ext cx="2674195" cy="211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 descr="https://greenagrolab.ru/files/uploads/kinetin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thumbs.dreamstime.com/z/%D0%B2%D0%B5%D1%89%D0%B5%D1%81%D1%82%D0%B2%D0%B0-%D0%BC%D0%B0-%D1%8C%D1%87%D0%B8%D0%BA%D0%B0-%D1%81%D0%BC%D0%B5%D1%88%D0%B8%D0%B2%D0%B0%D1%8F-%D0%B2-%D0%B0%D0%B1%D0%BE%D1%80%D0%B0%D1%82%D0%BE%D1%80%D0%B8%D0%B8-601215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0" t="5606" r="5083" b="19491"/>
          <a:stretch/>
        </p:blipFill>
        <p:spPr bwMode="auto">
          <a:xfrm>
            <a:off x="8210550" y="312738"/>
            <a:ext cx="3451859" cy="213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82.userapi.com/sun9-57/impf/pmUb8veUvZyol5nh9ag_51K5ZuoaQ3LqGTvLXg/jMkmhegssMg.jpg?size=1590x530&amp;quality=95&amp;crop=100,0,1200,400&amp;sign=a45e9c871c6036e7d6ea941af837a93a&amp;type=cover_gro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84713"/>
            <a:ext cx="7955280" cy="254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узел 6"/>
          <p:cNvSpPr/>
          <p:nvPr/>
        </p:nvSpPr>
        <p:spPr>
          <a:xfrm>
            <a:off x="-312420" y="-487680"/>
            <a:ext cx="2590800" cy="25146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2" name="Picture 2" descr="https://minobr74.ru/uploads/100/6/section/193/2018/09/OGE-himia.jpeg?157623552045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0" r="7477" b="18728"/>
          <a:stretch/>
        </p:blipFill>
        <p:spPr bwMode="auto">
          <a:xfrm>
            <a:off x="206087" y="57933"/>
            <a:ext cx="1657985" cy="91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749" y="769620"/>
            <a:ext cx="19543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4800" b="1" dirty="0">
              <a:solidFill>
                <a:schemeClr val="accent1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94727" y="1448554"/>
            <a:ext cx="8739505" cy="922418"/>
          </a:xfrm>
        </p:spPr>
        <p:txBody>
          <a:bodyPr>
            <a:normAutofit fontScale="90000"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23 </a:t>
            </a:r>
            <a:br>
              <a:rPr lang="ru-RU" sz="8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4251960" y="5669280"/>
            <a:ext cx="1112520" cy="112776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2987040" y="5638800"/>
            <a:ext cx="1112520" cy="112776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1737360" y="5669280"/>
            <a:ext cx="1112520" cy="112776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487680" y="5669280"/>
            <a:ext cx="1112520" cy="1127760"/>
          </a:xfrm>
          <a:prstGeom prst="flowChartConnecto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9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 При отборе исходного реактива взят его излишек.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излишка реактива в исходную ёмкость категорически запрещён. Его помещают в отдельную, резервную пробирку.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3.5 Сосуд с исходным реактивом (жидкостью или порошком)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закрывается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крышкой (пробкой) от этой же ёмкости.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 При растворении в воде порошкообразного вещества или при перемешивании реактивов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слегка ударять пальцем по дну пробирки.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3.7 Для определения запаха вещества следует взмахом руки над горлышком сосуда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направлять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себя пары этого вещества.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реактив попал на рабочий стол, кожу или одежду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 незамедлительно обратиться за помощью к специалисту по обеспечению лабораторных работ в аудитории.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Начинайте выполнять опыт.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проведения каждой реакции записывайте в черновик свои наблюдения за изменениями ( или их отсутствием), происходящими с веществами.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завершили эксперимент.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Проверьте, соответствуют ли результаты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теоретическим предсказаниям.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скорректируйте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их, используя записи в черновике, которые сделаны при проведении эксперимента.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93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>
            <a:off x="4282440" y="4075331"/>
            <a:ext cx="0" cy="3187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767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7767"/>
            <a:ext cx="12192001" cy="701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9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172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88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8584"/>
            <a:ext cx="12078269" cy="674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32"/>
          <a:stretch/>
        </p:blipFill>
        <p:spPr bwMode="auto">
          <a:xfrm>
            <a:off x="-1" y="0"/>
            <a:ext cx="12192001" cy="334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847850"/>
              </p:ext>
            </p:extLst>
          </p:nvPr>
        </p:nvGraphicFramePr>
        <p:xfrm>
          <a:off x="-2" y="3657600"/>
          <a:ext cx="12192001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478"/>
                <a:gridCol w="4435523"/>
                <a:gridCol w="3048000"/>
                <a:gridCol w="3048000"/>
              </a:tblGrid>
              <a:tr h="346935"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№ опыта</a:t>
                      </a:r>
                      <a:endParaRPr lang="ru-RU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/>
                        <a:t>Реактив (формула или название)</a:t>
                      </a:r>
                      <a:endParaRPr lang="ru-RU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/>
                        <a:t>Наблюдаемые признаки реакции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Вещество из склянки № 1</a:t>
                      </a:r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Вещество из склянки № 2</a:t>
                      </a:r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6733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Гидроксид</a:t>
                      </a:r>
                      <a:r>
                        <a:rPr lang="ru-RU" b="1" baseline="0" dirty="0" smtClean="0"/>
                        <a:t> калия </a:t>
                      </a:r>
                      <a:r>
                        <a:rPr lang="en-US" b="1" baseline="0" dirty="0" smtClean="0"/>
                        <a:t>KOH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smtClean="0"/>
                        <a:t>Изменений нет</a:t>
                      </a:r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Выпал белый</a:t>
                      </a:r>
                      <a:r>
                        <a:rPr lang="ru-RU" b="1" baseline="0" dirty="0" smtClean="0"/>
                        <a:t> осадок, растворимый в избытке реагента</a:t>
                      </a:r>
                      <a:endParaRPr lang="ru-RU" b="1" dirty="0"/>
                    </a:p>
                  </a:txBody>
                  <a:tcPr/>
                </a:tc>
              </a:tr>
              <a:tr h="34693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Серная кислота </a:t>
                      </a:r>
                      <a:r>
                        <a:rPr lang="en-US" b="1" dirty="0" smtClean="0"/>
                        <a:t>H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b="1" dirty="0" smtClean="0"/>
                        <a:t>SO</a:t>
                      </a:r>
                      <a:r>
                        <a:rPr lang="en-US" sz="1400" b="1" dirty="0" smtClean="0"/>
                        <a:t>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Изменений нет</a:t>
                      </a:r>
                      <a:endParaRPr lang="ru-RU" b="1" dirty="0"/>
                    </a:p>
                  </a:txBody>
                  <a:tcPr/>
                </a:tc>
              </a:tr>
              <a:tr h="607137">
                <a:tc gridSpan="2"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Вывод: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Карбонат калия </a:t>
                      </a:r>
                      <a:r>
                        <a:rPr lang="en-US" b="1" dirty="0" smtClean="0"/>
                        <a:t>K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b="1" dirty="0" smtClean="0"/>
                        <a:t>CO</a:t>
                      </a:r>
                      <a:r>
                        <a:rPr lang="en-US" sz="1400" b="1" dirty="0" smtClean="0"/>
                        <a:t>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Хлорид</a:t>
                      </a:r>
                      <a:r>
                        <a:rPr lang="ru-RU" b="1" baseline="0" dirty="0" smtClean="0"/>
                        <a:t> алюминия</a:t>
                      </a:r>
                    </a:p>
                    <a:p>
                      <a:r>
                        <a:rPr lang="en-US" b="1" baseline="0" dirty="0" smtClean="0"/>
                        <a:t>AlCl</a:t>
                      </a:r>
                      <a:r>
                        <a:rPr lang="en-US" sz="1400" b="1" baseline="0" dirty="0" smtClean="0"/>
                        <a:t>3</a:t>
                      </a:r>
                      <a:endParaRPr lang="ru-RU" sz="1400" b="1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53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 по химии </a:t>
            </a:r>
            <a: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</a:t>
            </a:r>
            <a:r>
              <a:rPr lang="en-US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/202</a:t>
            </a:r>
            <a: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ru-RU" sz="6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уч.год</a:t>
            </a:r>
            <a:endParaRPr lang="ru-RU" sz="6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80" y="1764665"/>
            <a:ext cx="11551920" cy="4351338"/>
          </a:xfrm>
        </p:spPr>
        <p:txBody>
          <a:bodyPr>
            <a:normAutofit/>
          </a:bodyPr>
          <a:lstStyle/>
          <a:p>
            <a:r>
              <a:rPr lang="ru-RU" b="1" dirty="0" smtClean="0"/>
              <a:t>МАОУ «Александровская СОШ имени </a:t>
            </a:r>
            <a:r>
              <a:rPr lang="ru-RU" b="1" dirty="0" err="1" smtClean="0"/>
              <a:t>Рощепкина</a:t>
            </a:r>
            <a:r>
              <a:rPr lang="ru-RU" b="1" dirty="0" smtClean="0"/>
              <a:t> В.Д. – </a:t>
            </a:r>
            <a:r>
              <a:rPr lang="ru-RU" b="1" u="sng" dirty="0" smtClean="0"/>
              <a:t>6 чел.</a:t>
            </a:r>
          </a:p>
          <a:p>
            <a:r>
              <a:rPr lang="ru-RU" b="1" dirty="0" err="1" smtClean="0"/>
              <a:t>Султакаевский</a:t>
            </a:r>
            <a:r>
              <a:rPr lang="ru-RU" b="1" dirty="0" smtClean="0"/>
              <a:t> филиал МАОУ </a:t>
            </a:r>
            <a:r>
              <a:rPr lang="ru-RU" b="1" dirty="0"/>
              <a:t>«Александровская СОШ имени </a:t>
            </a:r>
            <a:r>
              <a:rPr lang="ru-RU" b="1" dirty="0" err="1"/>
              <a:t>Рощепкина</a:t>
            </a:r>
            <a:r>
              <a:rPr lang="ru-RU" b="1" dirty="0"/>
              <a:t> В.Д. </a:t>
            </a:r>
            <a:r>
              <a:rPr lang="ru-RU" b="1" dirty="0" smtClean="0"/>
              <a:t>-</a:t>
            </a:r>
            <a:r>
              <a:rPr lang="ru-RU" b="1" u="sng" dirty="0" smtClean="0"/>
              <a:t>2 чел.</a:t>
            </a:r>
            <a:endParaRPr lang="ru-RU" b="1" u="sng" dirty="0" smtClean="0"/>
          </a:p>
          <a:p>
            <a:r>
              <a:rPr lang="ru-RU" b="1" dirty="0" smtClean="0"/>
              <a:t>МБОУ «</a:t>
            </a:r>
            <a:r>
              <a:rPr lang="ru-RU" b="1" dirty="0" err="1" smtClean="0"/>
              <a:t>Хортицкая</a:t>
            </a:r>
            <a:r>
              <a:rPr lang="ru-RU" b="1" dirty="0" smtClean="0"/>
              <a:t> СОШ»- </a:t>
            </a:r>
            <a:r>
              <a:rPr lang="ru-RU" b="1" u="sng" dirty="0" smtClean="0"/>
              <a:t>3 чел.</a:t>
            </a:r>
            <a:endParaRPr lang="ru-RU" b="1" u="sng" dirty="0" smtClean="0"/>
          </a:p>
          <a:p>
            <a:r>
              <a:rPr lang="ru-RU" b="1" dirty="0" smtClean="0"/>
              <a:t>МАОУ «</a:t>
            </a:r>
            <a:r>
              <a:rPr lang="ru-RU" b="1" dirty="0" err="1" smtClean="0"/>
              <a:t>Добринская</a:t>
            </a:r>
            <a:r>
              <a:rPr lang="ru-RU" b="1" dirty="0" smtClean="0"/>
              <a:t> СОШ»– </a:t>
            </a:r>
            <a:r>
              <a:rPr lang="ru-RU" b="1" u="sng" dirty="0" smtClean="0"/>
              <a:t>1 чел.</a:t>
            </a:r>
            <a:endParaRPr lang="ru-RU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155930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39" y="0"/>
            <a:ext cx="106725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63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81" y="0"/>
            <a:ext cx="97445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96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320" y="548640"/>
            <a:ext cx="11125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изменением модели задания 23 в каждый из восьми комплектов веществ добавлено по 2 реактива, включенные в общий перечень веществ: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1: карбонат натрия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калия, нитрат бария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2: сульфат натрия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калия, нитрат бария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3: нитрат серебра, хлорид лития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4: цинк, нитрат бария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5: нитрат кальция, фосфат натрия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6: хлорид магния, сульфат меди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(II)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7: карбонат натрия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калия, хлорид железа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III)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комплект 8: фосфат натрия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калия, сульфат магния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5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360" y="226814"/>
            <a:ext cx="11750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подготовки индивидуальных комплектов участников ОГЭ по химии для проведения химического эксперимента (при выполнении заданий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23)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/>
              <a:t>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выполнения химического эксперимента каждому участнику экзамена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химии предлагается индивидуальный комплект, состоящий из набора оборудования и реактивов.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120" y="5029200"/>
            <a:ext cx="11384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оборудования, входящего в индивидуальный комплект участника ОГЭ по химии для всех участников одинаков.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Набор реактивов зависит от варианта КИМ.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904800"/>
              </p:ext>
            </p:extLst>
          </p:nvPr>
        </p:nvGraphicFramePr>
        <p:xfrm>
          <a:off x="579120" y="2160717"/>
          <a:ext cx="11155680" cy="3744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1362"/>
                <a:gridCol w="7429198"/>
                <a:gridCol w="2865120"/>
              </a:tblGrid>
              <a:tr h="610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Оборудование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из расчета на один комплект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0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Склянки(пробирка) с нанесенными цифрами 1 и 2, содержащие указанные в условии задания вещества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0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Склянка для хранения реактивов (10 – 50 мл)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Пробирка малая (10 мл)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Штатив (подставка для пробирок) на 10 гнезд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5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Шпатель (ложечка для отбора сухих веществ)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5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Раздаточный лоток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8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" y="38576"/>
            <a:ext cx="1193292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Уважаемые участники экзамена!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работы необходимо соблюдать чистоту, тишину и порядок.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Категорически запрещается в лаборатории принимать пищу, пить воду и пробовать вещества на вкус.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Нельзя приступать к работе, пока не пройден инструктаж по технике безопасности.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проведении работы можно пользоваться только теми склянками, банками и т.п., на которых имеются четкие надписи на этикетках.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Склянки с веществами или растворами необходимо брать одной рукой за горлышко, а другой – поддерживать снизу за дно.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переливании реактивов не наклоняйтесь над сосудами во избежание попадания капель на кожу, глаза или одежду.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переноса жидкости из одной емкости в другую рекомендуется использовать склянки с пипеткой.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Сосуды с реактивами после использования необходимо закрывать пробками и ставить на соответствующие места.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Смешивая растворы, необходимо стремиться, чтобы общий объем смеси не превышал ½ объема пробирки (не более 3-4 мл).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Запрещается брать твердые вещества руками: используйте для этого шпатель/ ложечку для отбора сухих веществ.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определения запаха вещества следует осторожно, не наклоняясь над сосудом и не вдыхая глубоко, легким движением руки направлять на себя выделяющийся газ (пары вещества).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Перемешивая содержимое пробирки, запрещается закрывать ее отверстие пальцем руки: используйте для этого пробирку или перемешайте, слегка постукивая пальцем по нижней части пробирки.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разлива жидкости или рассыпания твердого вещества сообщите об этом эксперту, оценивающему выполнение лабораторных работ, или организатору в аудитории.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ухудшения самочувствия сообщите об этом эксперту, оценивающему выполнение лабораторных работ, или организатору в аудитории.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9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"/>
            <a:ext cx="12192000" cy="667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436" y="0"/>
            <a:ext cx="9357360" cy="690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52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7693"/>
            <a:ext cx="120396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практического задания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случае ухудшения самочувствия перед началом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опытов 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их выполнения обязательно сообщите об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организатору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аудитории. 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 приступаете к выполнению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практического задания.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получите лоток с лабораторным оборудованием и реактивами у специалиста по обеспечению лабораторных работ в аудитории.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Прочтите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ещё раз перечень веществ, приведённый в тексте 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заданию,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убедитесь (по формулам на этикетках) в том, что на выданном лотке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находятся указанные в перечне вещества (или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растворы).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обнаружении несоответствия набора веществ на лотке перечню веществ в условии задания сообщите об этом организатору в аудитории.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Перед началом выполнения эксперимента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осмотрите ёмкости с реактивами и продумайте способ работы с ними. При этом обратите внимание на рекомендации, которым Вы должны следовать.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 В склянке находится пипетка.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означает, что отбор жидкости и переливание её в пробирку для проведения реакции необходимо проводить только с помощью пипетки. Для проведения опытов отбирают 7–10 капель реактива.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Пипетка в склянке с жидкостью отсутствует.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переливание раствора осуществляют через край склянки, которую располагают так, чтобы при её наклоне этикетка оказалась сверху («этикетку – в ладонь!»). Склянку медленно наклоняют над пробиркой, пока нужный объём раствора не перельётся в неё. Объём перелитого раствора должен составлять 1–2 мл (1–2 см по высоте пробирки).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 Для проведения опыта требуется порошкообразное (сыпучее) вещество.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порошкообразного вещества из ёмкости осуществляют только с помощью ложечки или шпателя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56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934</Words>
  <Application>Microsoft Office PowerPoint</Application>
  <PresentationFormat>Произвольный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23  задание</vt:lpstr>
      <vt:lpstr>ОГЭ по химии 2025/2026 уч.год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</dc:title>
  <dc:creator>User Obstinate</dc:creator>
  <cp:lastModifiedBy>Полина</cp:lastModifiedBy>
  <cp:revision>133</cp:revision>
  <dcterms:created xsi:type="dcterms:W3CDTF">2021-05-04T11:19:16Z</dcterms:created>
  <dcterms:modified xsi:type="dcterms:W3CDTF">2026-04-27T08:25:27Z</dcterms:modified>
</cp:coreProperties>
</file>